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3"/>
  </p:notesMasterIdLst>
  <p:sldIdLst>
    <p:sldId id="256" r:id="rId2"/>
    <p:sldId id="259" r:id="rId3"/>
    <p:sldId id="261" r:id="rId4"/>
    <p:sldId id="267" r:id="rId5"/>
    <p:sldId id="263" r:id="rId6"/>
    <p:sldId id="306" r:id="rId7"/>
    <p:sldId id="308" r:id="rId8"/>
    <p:sldId id="305" r:id="rId9"/>
    <p:sldId id="309" r:id="rId10"/>
    <p:sldId id="275" r:id="rId11"/>
    <p:sldId id="285" r:id="rId12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4"/>
      <p:bold r:id="rId15"/>
      <p:italic r:id="rId16"/>
      <p:boldItalic r:id="rId17"/>
    </p:embeddedFont>
    <p:embeddedFont>
      <p:font typeface="Montserrat ExtraBold" panose="00000900000000000000" pitchFamily="2" charset="0"/>
      <p:bold r:id="rId18"/>
      <p:boldItalic r:id="rId19"/>
    </p:embeddedFont>
    <p:embeddedFont>
      <p:font typeface="Montserrat ExtraLight" panose="00000300000000000000" pitchFamily="2" charset="0"/>
      <p:regular r:id="rId20"/>
      <p:bold r:id="rId21"/>
      <p:italic r:id="rId22"/>
      <p:boldItalic r:id="rId23"/>
    </p:embeddedFont>
    <p:embeddedFont>
      <p:font typeface="Montserrat Medium" panose="000006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325E54D-AD8B-4290-B6F6-E6D55C966063}">
  <a:tblStyle styleId="{E325E54D-AD8B-4290-B6F6-E6D55C9660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7f9262ee2f_0_26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0" name="Google Shape;2150;g7f9262ee2f_0_26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>
          <a:extLst>
            <a:ext uri="{FF2B5EF4-FFF2-40B4-BE49-F238E27FC236}">
              <a16:creationId xmlns:a16="http://schemas.microsoft.com/office/drawing/2014/main" id="{D72876E0-4EAB-4F91-4467-A79D4B53A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>
            <a:extLst>
              <a:ext uri="{FF2B5EF4-FFF2-40B4-BE49-F238E27FC236}">
                <a16:creationId xmlns:a16="http://schemas.microsoft.com/office/drawing/2014/main" id="{FB5FA6A2-CF3A-053C-AAAE-DA2F0A9D21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>
            <a:extLst>
              <a:ext uri="{FF2B5EF4-FFF2-40B4-BE49-F238E27FC236}">
                <a16:creationId xmlns:a16="http://schemas.microsoft.com/office/drawing/2014/main" id="{5259202F-4CD9-7060-58DC-362C452E71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0641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388D1CCE-E98D-BBA0-FEC5-570248061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>
            <a:extLst>
              <a:ext uri="{FF2B5EF4-FFF2-40B4-BE49-F238E27FC236}">
                <a16:creationId xmlns:a16="http://schemas.microsoft.com/office/drawing/2014/main" id="{23F53D73-3A17-666E-3578-75D6D9D200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>
            <a:extLst>
              <a:ext uri="{FF2B5EF4-FFF2-40B4-BE49-F238E27FC236}">
                <a16:creationId xmlns:a16="http://schemas.microsoft.com/office/drawing/2014/main" id="{E82F6FF5-8F6A-3D0D-C790-F266B8974F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8058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D1F5B129-281E-CE0D-519E-B1F74E519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>
            <a:extLst>
              <a:ext uri="{FF2B5EF4-FFF2-40B4-BE49-F238E27FC236}">
                <a16:creationId xmlns:a16="http://schemas.microsoft.com/office/drawing/2014/main" id="{2EA14B69-EC62-72ED-A199-34E57115D5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>
            <a:extLst>
              <a:ext uri="{FF2B5EF4-FFF2-40B4-BE49-F238E27FC236}">
                <a16:creationId xmlns:a16="http://schemas.microsoft.com/office/drawing/2014/main" id="{4C169D6F-C418-02EB-4E6E-8826D1758B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2435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3F5F5B6D-F3C8-B0A8-212B-99D9C3283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>
            <a:extLst>
              <a:ext uri="{FF2B5EF4-FFF2-40B4-BE49-F238E27FC236}">
                <a16:creationId xmlns:a16="http://schemas.microsoft.com/office/drawing/2014/main" id="{B2BCD260-A484-032A-8D5F-3324139AAB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>
            <a:extLst>
              <a:ext uri="{FF2B5EF4-FFF2-40B4-BE49-F238E27FC236}">
                <a16:creationId xmlns:a16="http://schemas.microsoft.com/office/drawing/2014/main" id="{BE1ABE19-4270-FD18-3C2B-76F6235211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962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8" r:id="rId4"/>
    <p:sldLayoutId id="2147483661" r:id="rId5"/>
    <p:sldLayoutId id="2147483663" r:id="rId6"/>
    <p:sldLayoutId id="2147483665" r:id="rId7"/>
    <p:sldLayoutId id="2147483670" r:id="rId8"/>
    <p:sldLayoutId id="2147483676" r:id="rId9"/>
    <p:sldLayoutId id="2147483678" r:id="rId10"/>
    <p:sldLayoutId id="214748367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RRDBNet y PSNR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Jherson Efrain Vargas Paredes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571750"/>
            <a:ext cx="3154350" cy="791924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Escalamiento de imagenes con IA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Ventajas y desventajas</a:t>
            </a:r>
            <a:endParaRPr dirty="0"/>
          </a:p>
        </p:txBody>
      </p:sp>
      <p:sp>
        <p:nvSpPr>
          <p:cNvPr id="1994" name="Google Shape;1994;p57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Precisión cuantitativa.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Arquitectura Flexible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 dirty="0"/>
              <a:t>Versativilidad de aplicacion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 dirty="0"/>
              <a:t>Eficiente y optimizado</a:t>
            </a:r>
            <a:endParaRPr dirty="0"/>
          </a:p>
        </p:txBody>
      </p:sp>
      <p:sp>
        <p:nvSpPr>
          <p:cNvPr id="1995" name="Google Shape;1995;p57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Costo de entrenamiento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Propagacion de artefactos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 dirty="0"/>
              <a:t>Mala en objetividad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 dirty="0"/>
              <a:t>Requerimiento de datos</a:t>
            </a:r>
            <a:endParaRPr dirty="0"/>
          </a:p>
        </p:txBody>
      </p:sp>
      <p:sp>
        <p:nvSpPr>
          <p:cNvPr id="1996" name="Google Shape;1996;p57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VENTAJAS</a:t>
            </a:r>
            <a:endParaRPr dirty="0"/>
          </a:p>
        </p:txBody>
      </p:sp>
      <p:sp>
        <p:nvSpPr>
          <p:cNvPr id="1997" name="Google Shape;1997;p57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DESVENTAJAS</a:t>
            </a:r>
            <a:endParaRPr dirty="0"/>
          </a:p>
        </p:txBody>
      </p:sp>
      <p:cxnSp>
        <p:nvCxnSpPr>
          <p:cNvPr id="1998" name="Google Shape;1998;p5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Gracias por su atención !</a:t>
            </a:r>
            <a:endParaRPr dirty="0"/>
          </a:p>
        </p:txBody>
      </p:sp>
      <p:cxnSp>
        <p:nvCxnSpPr>
          <p:cNvPr id="2154" name="Google Shape;2154;p67"/>
          <p:cNvCxnSpPr/>
          <p:nvPr/>
        </p:nvCxnSpPr>
        <p:spPr>
          <a:xfrm>
            <a:off x="1895100" y="138642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82E6262E-55E2-F4DC-E1E9-58D30FEA5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100" y="1713340"/>
            <a:ext cx="2985135" cy="29851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285500" y="2371493"/>
            <a:ext cx="4561134" cy="11060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 es una RRDBNet?</a:t>
            </a:r>
            <a:endParaRPr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144050" y="3549849"/>
            <a:ext cx="4561134" cy="1007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MX" dirty="0"/>
              <a:t>Es la red neuronal convolucional (CNN) responsable de procesar la imagen de baja resolución y generar una versión de alta resolución. 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177750"/>
            <a:ext cx="3782979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49"/>
            <a:ext cx="3068700" cy="8216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Como podemos mejorar la resolucion y los detalles de una imagen ?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6551A2D9-D748-AFB9-B118-0F61F27A0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475" y="3287500"/>
            <a:ext cx="1190625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1153422" y="178267"/>
            <a:ext cx="7000705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Interpolacion Biliniear</a:t>
            </a:r>
            <a:endParaRPr dirty="0"/>
          </a:p>
        </p:txBody>
      </p:sp>
      <p:sp>
        <p:nvSpPr>
          <p:cNvPr id="274" name="Google Shape;274;p49"/>
          <p:cNvSpPr txBox="1">
            <a:spLocks noGrp="1"/>
          </p:cNvSpPr>
          <p:nvPr>
            <p:ph type="subTitle" idx="1"/>
          </p:nvPr>
        </p:nvSpPr>
        <p:spPr>
          <a:xfrm>
            <a:off x="2563674" y="1163467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BO" dirty="0"/>
              <a:t>Promedio ponderado de 4 píxeles vecinos</a:t>
            </a:r>
            <a:endParaRPr dirty="0"/>
          </a:p>
        </p:txBody>
      </p:sp>
      <p:cxnSp>
        <p:nvCxnSpPr>
          <p:cNvPr id="275" name="Google Shape;275;p49"/>
          <p:cNvCxnSpPr/>
          <p:nvPr/>
        </p:nvCxnSpPr>
        <p:spPr>
          <a:xfrm>
            <a:off x="3101290" y="1075599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193B121C-A639-609E-DB6D-4CD662F57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537" y="1719282"/>
            <a:ext cx="4316639" cy="196390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Ejemplo Real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3" name="Google Shape;223;p45"/>
          <p:cNvSpPr txBox="1">
            <a:spLocks noGrp="1"/>
          </p:cNvSpPr>
          <p:nvPr>
            <p:ph type="title"/>
          </p:nvPr>
        </p:nvSpPr>
        <p:spPr>
          <a:xfrm>
            <a:off x="863050" y="856428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Original 125x120</a:t>
            </a:r>
            <a:endParaRPr dirty="0"/>
          </a:p>
        </p:txBody>
      </p:sp>
      <p:sp>
        <p:nvSpPr>
          <p:cNvPr id="225" name="Google Shape;225;p45"/>
          <p:cNvSpPr txBox="1">
            <a:spLocks noGrp="1"/>
          </p:cNvSpPr>
          <p:nvPr>
            <p:ph type="title" idx="2"/>
          </p:nvPr>
        </p:nvSpPr>
        <p:spPr>
          <a:xfrm>
            <a:off x="5507638" y="861829"/>
            <a:ext cx="2697862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Bilinear 1080x1080</a:t>
            </a:r>
            <a:endParaRPr dirty="0"/>
          </a:p>
        </p:txBody>
      </p:sp>
      <p:cxnSp>
        <p:nvCxnSpPr>
          <p:cNvPr id="227" name="Google Shape;227;p45"/>
          <p:cNvCxnSpPr/>
          <p:nvPr/>
        </p:nvCxnSpPr>
        <p:spPr>
          <a:xfrm>
            <a:off x="1922200" y="1329640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28" name="Google Shape;228;p45"/>
          <p:cNvCxnSpPr/>
          <p:nvPr/>
        </p:nvCxnSpPr>
        <p:spPr>
          <a:xfrm>
            <a:off x="6745401" y="1327495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203561A9-DBD5-DDFE-0EB3-C0FC71CEE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77" y="1423230"/>
            <a:ext cx="3769110" cy="361834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1E1793C-F776-0AAE-7691-A911DE810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777" y="1404828"/>
            <a:ext cx="3769110" cy="362317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>
          <a:extLst>
            <a:ext uri="{FF2B5EF4-FFF2-40B4-BE49-F238E27FC236}">
              <a16:creationId xmlns:a16="http://schemas.microsoft.com/office/drawing/2014/main" id="{97837C49-B784-B7E3-38C0-0092A1202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>
            <a:extLst>
              <a:ext uri="{FF2B5EF4-FFF2-40B4-BE49-F238E27FC236}">
                <a16:creationId xmlns:a16="http://schemas.microsoft.com/office/drawing/2014/main" id="{8F652C39-AD64-AD15-BFBA-D0FC0A17C53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63645" y="194301"/>
            <a:ext cx="7180256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Interpolacion Bicubica</a:t>
            </a:r>
            <a:endParaRPr dirty="0"/>
          </a:p>
        </p:txBody>
      </p:sp>
      <p:sp>
        <p:nvSpPr>
          <p:cNvPr id="274" name="Google Shape;274;p49">
            <a:extLst>
              <a:ext uri="{FF2B5EF4-FFF2-40B4-BE49-F238E27FC236}">
                <a16:creationId xmlns:a16="http://schemas.microsoft.com/office/drawing/2014/main" id="{9086031C-A4C4-7575-B8C9-CD677D22EC1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63674" y="1163467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MX" dirty="0"/>
              <a:t>Duplica los vecinos (4x4)</a:t>
            </a:r>
            <a:endParaRPr dirty="0"/>
          </a:p>
        </p:txBody>
      </p:sp>
      <p:cxnSp>
        <p:nvCxnSpPr>
          <p:cNvPr id="275" name="Google Shape;275;p49">
            <a:extLst>
              <a:ext uri="{FF2B5EF4-FFF2-40B4-BE49-F238E27FC236}">
                <a16:creationId xmlns:a16="http://schemas.microsoft.com/office/drawing/2014/main" id="{A7C82110-FCD7-91C3-68F7-034A118CD9E8}"/>
              </a:ext>
            </a:extLst>
          </p:cNvPr>
          <p:cNvCxnSpPr/>
          <p:nvPr/>
        </p:nvCxnSpPr>
        <p:spPr>
          <a:xfrm>
            <a:off x="3101290" y="1075599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C0F86566-8EA1-B1E3-EC33-8E587B3BCC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680" y="1700557"/>
            <a:ext cx="4316639" cy="174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465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24CC827A-C12A-199E-E556-08DECD955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>
            <a:extLst>
              <a:ext uri="{FF2B5EF4-FFF2-40B4-BE49-F238E27FC236}">
                <a16:creationId xmlns:a16="http://schemas.microsoft.com/office/drawing/2014/main" id="{2D8C3808-2A1A-9354-4EBA-F61801DF5493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Ejemplo Real</a:t>
            </a:r>
            <a:endParaRPr dirty="0"/>
          </a:p>
        </p:txBody>
      </p:sp>
      <p:cxnSp>
        <p:nvCxnSpPr>
          <p:cNvPr id="222" name="Google Shape;222;p45">
            <a:extLst>
              <a:ext uri="{FF2B5EF4-FFF2-40B4-BE49-F238E27FC236}">
                <a16:creationId xmlns:a16="http://schemas.microsoft.com/office/drawing/2014/main" id="{9AE55D6A-21C3-AE7A-1117-6405DA1D9C1F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3" name="Google Shape;223;p45">
            <a:extLst>
              <a:ext uri="{FF2B5EF4-FFF2-40B4-BE49-F238E27FC236}">
                <a16:creationId xmlns:a16="http://schemas.microsoft.com/office/drawing/2014/main" id="{DD0E08C5-CEEB-B736-51CE-FA9A203C94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050" y="856428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Original 125x120</a:t>
            </a:r>
            <a:endParaRPr dirty="0"/>
          </a:p>
        </p:txBody>
      </p:sp>
      <p:sp>
        <p:nvSpPr>
          <p:cNvPr id="225" name="Google Shape;225;p45">
            <a:extLst>
              <a:ext uri="{FF2B5EF4-FFF2-40B4-BE49-F238E27FC236}">
                <a16:creationId xmlns:a16="http://schemas.microsoft.com/office/drawing/2014/main" id="{187DCE93-FE4C-66BD-08F4-BAC38B733E2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507638" y="861829"/>
            <a:ext cx="2697862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Bicubica 1080x1080</a:t>
            </a:r>
            <a:endParaRPr dirty="0"/>
          </a:p>
        </p:txBody>
      </p:sp>
      <p:cxnSp>
        <p:nvCxnSpPr>
          <p:cNvPr id="227" name="Google Shape;227;p45">
            <a:extLst>
              <a:ext uri="{FF2B5EF4-FFF2-40B4-BE49-F238E27FC236}">
                <a16:creationId xmlns:a16="http://schemas.microsoft.com/office/drawing/2014/main" id="{8B67460C-9CF1-DAE0-8B5F-DB02ECAF4821}"/>
              </a:ext>
            </a:extLst>
          </p:cNvPr>
          <p:cNvCxnSpPr/>
          <p:nvPr/>
        </p:nvCxnSpPr>
        <p:spPr>
          <a:xfrm>
            <a:off x="1922200" y="1329640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28" name="Google Shape;228;p45">
            <a:extLst>
              <a:ext uri="{FF2B5EF4-FFF2-40B4-BE49-F238E27FC236}">
                <a16:creationId xmlns:a16="http://schemas.microsoft.com/office/drawing/2014/main" id="{21070FE5-1525-E485-F87F-B7B9B98AD023}"/>
              </a:ext>
            </a:extLst>
          </p:cNvPr>
          <p:cNvCxnSpPr/>
          <p:nvPr/>
        </p:nvCxnSpPr>
        <p:spPr>
          <a:xfrm>
            <a:off x="6745401" y="1327495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F00FB6FB-4098-FE74-F957-ED961D316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77" y="1423230"/>
            <a:ext cx="3769110" cy="361834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2D4BE16-AE54-016C-6E4D-F6E26F852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6746" y="1417427"/>
            <a:ext cx="3769110" cy="361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51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>
          <a:extLst>
            <a:ext uri="{FF2B5EF4-FFF2-40B4-BE49-F238E27FC236}">
              <a16:creationId xmlns:a16="http://schemas.microsoft.com/office/drawing/2014/main" id="{478C4CEF-76EF-D76F-8214-FA4D40497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>
            <a:extLst>
              <a:ext uri="{FF2B5EF4-FFF2-40B4-BE49-F238E27FC236}">
                <a16:creationId xmlns:a16="http://schemas.microsoft.com/office/drawing/2014/main" id="{729BA7BC-40B2-534A-6C67-054EBAFACCD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424440" y="176933"/>
            <a:ext cx="5574780" cy="11060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Arquitectura</a:t>
            </a: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A3FC1F3-C0A9-9968-4641-36E2F06A8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12" y="1874520"/>
            <a:ext cx="8577379" cy="141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8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432BB0B5-4660-583A-30C3-42BED9840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>
            <a:extLst>
              <a:ext uri="{FF2B5EF4-FFF2-40B4-BE49-F238E27FC236}">
                <a16:creationId xmlns:a16="http://schemas.microsoft.com/office/drawing/2014/main" id="{781A578A-08B9-EC7C-940E-643B9FFD2130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Ejemplo Real</a:t>
            </a:r>
            <a:endParaRPr dirty="0"/>
          </a:p>
        </p:txBody>
      </p:sp>
      <p:cxnSp>
        <p:nvCxnSpPr>
          <p:cNvPr id="222" name="Google Shape;222;p45">
            <a:extLst>
              <a:ext uri="{FF2B5EF4-FFF2-40B4-BE49-F238E27FC236}">
                <a16:creationId xmlns:a16="http://schemas.microsoft.com/office/drawing/2014/main" id="{9E99C1DE-6825-7A58-F4B8-10B5084F6D95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3" name="Google Shape;223;p45">
            <a:extLst>
              <a:ext uri="{FF2B5EF4-FFF2-40B4-BE49-F238E27FC236}">
                <a16:creationId xmlns:a16="http://schemas.microsoft.com/office/drawing/2014/main" id="{11F065FD-B018-39B2-67A1-6E918CADAD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050" y="856428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Original 125x120</a:t>
            </a:r>
            <a:endParaRPr dirty="0"/>
          </a:p>
        </p:txBody>
      </p:sp>
      <p:sp>
        <p:nvSpPr>
          <p:cNvPr id="225" name="Google Shape;225;p45">
            <a:extLst>
              <a:ext uri="{FF2B5EF4-FFF2-40B4-BE49-F238E27FC236}">
                <a16:creationId xmlns:a16="http://schemas.microsoft.com/office/drawing/2014/main" id="{EF0B7A4F-DDA0-D13D-4058-02FDC833537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507638" y="861829"/>
            <a:ext cx="2697862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PSNR 1080x1080</a:t>
            </a:r>
            <a:endParaRPr dirty="0"/>
          </a:p>
        </p:txBody>
      </p:sp>
      <p:cxnSp>
        <p:nvCxnSpPr>
          <p:cNvPr id="227" name="Google Shape;227;p45">
            <a:extLst>
              <a:ext uri="{FF2B5EF4-FFF2-40B4-BE49-F238E27FC236}">
                <a16:creationId xmlns:a16="http://schemas.microsoft.com/office/drawing/2014/main" id="{407E831A-1C5F-1419-2237-94CE95B52858}"/>
              </a:ext>
            </a:extLst>
          </p:cNvPr>
          <p:cNvCxnSpPr/>
          <p:nvPr/>
        </p:nvCxnSpPr>
        <p:spPr>
          <a:xfrm>
            <a:off x="1922200" y="1329640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28" name="Google Shape;228;p45">
            <a:extLst>
              <a:ext uri="{FF2B5EF4-FFF2-40B4-BE49-F238E27FC236}">
                <a16:creationId xmlns:a16="http://schemas.microsoft.com/office/drawing/2014/main" id="{D075D051-403E-5F9C-BA09-7DE6BC164802}"/>
              </a:ext>
            </a:extLst>
          </p:cNvPr>
          <p:cNvCxnSpPr/>
          <p:nvPr/>
        </p:nvCxnSpPr>
        <p:spPr>
          <a:xfrm>
            <a:off x="6745401" y="1327495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62727B72-5137-1AEA-4491-49D2AB3E1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77" y="1423230"/>
            <a:ext cx="3769110" cy="361834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0C18E61-8AC7-E483-4180-387C256E7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1538" y="1442050"/>
            <a:ext cx="3599525" cy="359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66286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123</Words>
  <Application>Microsoft Office PowerPoint</Application>
  <PresentationFormat>Presentación en pantalla (16:9)</PresentationFormat>
  <Paragraphs>34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Montserrat ExtraBold</vt:lpstr>
      <vt:lpstr>Montserrat ExtraLight</vt:lpstr>
      <vt:lpstr>Montserrat</vt:lpstr>
      <vt:lpstr>Arial</vt:lpstr>
      <vt:lpstr>Montserrat Medium</vt:lpstr>
      <vt:lpstr>Futuristic Background by Slidesgo</vt:lpstr>
      <vt:lpstr>RRDBNet y PSNR</vt:lpstr>
      <vt:lpstr>Que es una RRDBNet?</vt:lpstr>
      <vt:lpstr>Problema</vt:lpstr>
      <vt:lpstr>Interpolacion Biliniear</vt:lpstr>
      <vt:lpstr>Ejemplo Real</vt:lpstr>
      <vt:lpstr>Interpolacion Bicubica</vt:lpstr>
      <vt:lpstr>Ejemplo Real</vt:lpstr>
      <vt:lpstr>Arquitectura</vt:lpstr>
      <vt:lpstr>Ejemplo Real</vt:lpstr>
      <vt:lpstr>Ventajas y desventajas</vt:lpstr>
      <vt:lpstr>Gracias por su atención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Jhendef Replay</cp:lastModifiedBy>
  <cp:revision>2</cp:revision>
  <dcterms:modified xsi:type="dcterms:W3CDTF">2025-10-27T23:56:56Z</dcterms:modified>
</cp:coreProperties>
</file>